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58" r:id="rId5"/>
    <p:sldId id="259" r:id="rId6"/>
    <p:sldId id="260" r:id="rId7"/>
    <p:sldId id="270" r:id="rId8"/>
    <p:sldId id="264" r:id="rId9"/>
    <p:sldId id="268" r:id="rId10"/>
    <p:sldId id="266" r:id="rId11"/>
    <p:sldId id="269" r:id="rId12"/>
    <p:sldId id="267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03" autoAdjust="0"/>
  </p:normalViewPr>
  <p:slideViewPr>
    <p:cSldViewPr>
      <p:cViewPr varScale="1">
        <p:scale>
          <a:sx n="90" d="100"/>
          <a:sy n="90" d="100"/>
        </p:scale>
        <p:origin x="-216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53D2E-2A03-476A-9B49-2E6FF0AE7833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6E0D-A8CB-4381-A2DE-28AE79AE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/>
        </p:spPr>
        <p:txBody>
          <a:bodyPr lIns="91427" tIns="45713" rIns="91427" bIns="45713"/>
          <a:lstStyle/>
          <a:p>
            <a:r>
              <a:rPr lang="en-US" dirty="0" smtClean="0"/>
              <a:t>Slide courtesy</a:t>
            </a:r>
            <a:r>
              <a:rPr lang="en-US" baseline="0" dirty="0" smtClean="0"/>
              <a:t> of Jim </a:t>
            </a:r>
            <a:r>
              <a:rPr lang="en-US" baseline="0" dirty="0" err="1" smtClean="0"/>
              <a:t>Ianelli</a:t>
            </a:r>
            <a:r>
              <a:rPr lang="en-US" baseline="0" dirty="0" smtClean="0"/>
              <a:t>. Made using </a:t>
            </a:r>
            <a:r>
              <a:rPr lang="en-US" baseline="0" dirty="0" err="1" smtClean="0"/>
              <a:t>ImageMagick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gifsicle</a:t>
            </a:r>
            <a:r>
              <a:rPr lang="en-US" baseline="0" dirty="0" smtClean="0"/>
              <a:t> from a command prompt (type “</a:t>
            </a:r>
            <a:r>
              <a:rPr lang="en-US" baseline="0" dirty="0" err="1" smtClean="0"/>
              <a:t>cmd</a:t>
            </a:r>
            <a:r>
              <a:rPr lang="en-US" baseline="0" dirty="0" smtClean="0"/>
              <a:t>” in search) with these commands: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 -density 92 -delay 100 -rotate 90 @roefiles.dat roe_an.gif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rowfiles.dat just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listing postscript images to be put into roe_an.gif.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gifsicle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 (compresses) was: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gifsicle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--colors 256 -b -O2 roe_an.gif</a:t>
            </a:r>
          </a:p>
          <a:p>
            <a:endParaRPr lang="en-US" dirty="0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27" tIns="45713" rIns="91427" bIns="45713"/>
          <a:lstStyle/>
          <a:p>
            <a:pPr>
              <a:defRPr/>
            </a:pPr>
            <a:fld id="{FDFB5E42-B7A3-4411-9012-F29126D72D17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jet.colors</a:t>
            </a:r>
            <a:r>
              <a:rPr lang="en-US" dirty="0" smtClean="0"/>
              <a:t> = </a:t>
            </a:r>
            <a:r>
              <a:rPr lang="en-US" dirty="0" err="1" smtClean="0"/>
              <a:t>colorRampPalette</a:t>
            </a:r>
            <a:r>
              <a:rPr lang="en-US" dirty="0" smtClean="0"/>
              <a:t>(c("#00007F", "blue", "#007FFF", "cyan", "#7FFF7F",</a:t>
            </a:r>
          </a:p>
          <a:p>
            <a:r>
              <a:rPr lang="en-US" dirty="0" smtClean="0"/>
              <a:t>             "yellow", "#FF7F00", "red", "#7F0000")) # define "jet" palette</a:t>
            </a:r>
          </a:p>
          <a:p>
            <a:r>
              <a:rPr lang="en-US" dirty="0" smtClean="0"/>
              <a:t>m = 400</a:t>
            </a:r>
          </a:p>
          <a:p>
            <a:r>
              <a:rPr lang="en-US" dirty="0" smtClean="0"/>
              <a:t>C = complex( real=rep(</a:t>
            </a:r>
            <a:r>
              <a:rPr lang="en-US" dirty="0" err="1" smtClean="0"/>
              <a:t>seq</a:t>
            </a:r>
            <a:r>
              <a:rPr lang="en-US" dirty="0" smtClean="0"/>
              <a:t>(-1.8,0.6, </a:t>
            </a:r>
            <a:r>
              <a:rPr lang="en-US" dirty="0" err="1" smtClean="0"/>
              <a:t>length.out</a:t>
            </a:r>
            <a:r>
              <a:rPr lang="en-US" dirty="0" smtClean="0"/>
              <a:t>=m), each=m ), </a:t>
            </a:r>
          </a:p>
          <a:p>
            <a:r>
              <a:rPr lang="en-US" dirty="0" smtClean="0"/>
              <a:t>             </a:t>
            </a:r>
            <a:r>
              <a:rPr lang="en-US" dirty="0" err="1" smtClean="0"/>
              <a:t>imag</a:t>
            </a:r>
            <a:r>
              <a:rPr lang="en-US" dirty="0" smtClean="0"/>
              <a:t>=rep(</a:t>
            </a:r>
            <a:r>
              <a:rPr lang="en-US" dirty="0" err="1" smtClean="0"/>
              <a:t>seq</a:t>
            </a:r>
            <a:r>
              <a:rPr lang="en-US" dirty="0" smtClean="0"/>
              <a:t>(-1.2,1.2, </a:t>
            </a:r>
            <a:r>
              <a:rPr lang="en-US" dirty="0" err="1" smtClean="0"/>
              <a:t>length.out</a:t>
            </a:r>
            <a:r>
              <a:rPr lang="en-US" dirty="0" smtClean="0"/>
              <a:t>=m),      m ) )</a:t>
            </a:r>
          </a:p>
          <a:p>
            <a:r>
              <a:rPr lang="en-US" dirty="0" smtClean="0"/>
              <a:t>C = matrix(</a:t>
            </a:r>
            <a:r>
              <a:rPr lang="en-US" dirty="0" err="1" smtClean="0"/>
              <a:t>C,m,m</a:t>
            </a:r>
            <a:r>
              <a:rPr lang="en-US" dirty="0" smtClean="0"/>
              <a:t>)</a:t>
            </a:r>
          </a:p>
          <a:p>
            <a:r>
              <a:rPr lang="en-US" dirty="0" smtClean="0"/>
              <a:t>Z = 0</a:t>
            </a:r>
          </a:p>
          <a:p>
            <a:r>
              <a:rPr lang="en-US" dirty="0" smtClean="0"/>
              <a:t>X = array(0, c(m,m,20))</a:t>
            </a:r>
          </a:p>
          <a:p>
            <a:r>
              <a:rPr lang="en-US" dirty="0" smtClean="0"/>
              <a:t>for (k in 1:20) {</a:t>
            </a:r>
          </a:p>
          <a:p>
            <a:r>
              <a:rPr lang="en-US" dirty="0" smtClean="0"/>
              <a:t>  Z = Z^2+C</a:t>
            </a:r>
          </a:p>
          <a:p>
            <a:r>
              <a:rPr lang="en-US" dirty="0" smtClean="0"/>
              <a:t>  X[,,k] = </a:t>
            </a:r>
            <a:r>
              <a:rPr lang="en-US" dirty="0" err="1" smtClean="0"/>
              <a:t>exp</a:t>
            </a:r>
            <a:r>
              <a:rPr lang="en-US" dirty="0" smtClean="0"/>
              <a:t>(-abs(Z))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image(X[,,k], col=</a:t>
            </a:r>
            <a:r>
              <a:rPr lang="en-US" dirty="0" err="1" smtClean="0"/>
              <a:t>jet.colors</a:t>
            </a:r>
            <a:r>
              <a:rPr lang="en-US" dirty="0" smtClean="0"/>
              <a:t>(256))</a:t>
            </a:r>
          </a:p>
          <a:p>
            <a:r>
              <a:rPr lang="en-US" dirty="0" smtClean="0"/>
              <a:t>write.gif(X, "Figs\\Mandelbrot.gif", col=</a:t>
            </a:r>
            <a:r>
              <a:rPr lang="en-US" dirty="0" err="1" smtClean="0"/>
              <a:t>jet.colors</a:t>
            </a:r>
            <a:r>
              <a:rPr lang="en-US" dirty="0" smtClean="0"/>
              <a:t>, delay=100)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426E0D-A8CB-4381-A2DE-28AE79AE0A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3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1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2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4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5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3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5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8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8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46D61-46DD-4A7F-A69F-6144A6DE7962}" type="datetimeFigureOut">
              <a:rPr lang="en-US" smtClean="0"/>
              <a:t>11/13/2012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22C17-1316-4F3A-8269-28958034E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0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AJE35wX1nQ" TargetMode="External"/><Relationship Id="rId7" Type="http://schemas.openxmlformats.org/officeDocument/2006/relationships/hyperlink" Target="http://warp.povusers.org/Mandelbrot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hyperlink" Target="http://www.youtube.com/watch?v=G_GBwuYuOO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jbkSRLYSoj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ronkoblin.com/work/flightpatterns/FPWeb_Final_3.mov" TargetMode="External"/><Relationship Id="rId2" Type="http://schemas.openxmlformats.org/officeDocument/2006/relationships/hyperlink" Target="http://users.design.ucla.edu/~akoblin/work/faa/color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ceanhealthindex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8</a:t>
            </a:r>
            <a:r>
              <a:rPr lang="en-US" dirty="0" smtClean="0"/>
              <a:t>: creating </a:t>
            </a:r>
            <a:br>
              <a:rPr lang="en-US" dirty="0" smtClean="0"/>
            </a:br>
            <a:r>
              <a:rPr lang="en-US" dirty="0" smtClean="0"/>
              <a:t>animations in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Trevor A. Branch</a:t>
            </a:r>
          </a:p>
          <a:p>
            <a:r>
              <a:rPr lang="en-US" dirty="0" smtClean="0"/>
              <a:t>tbranch@uw.edu</a:t>
            </a:r>
          </a:p>
          <a:p>
            <a:r>
              <a:rPr lang="en-US" dirty="0" smtClean="0"/>
              <a:t>Beautiful graphics in R, FISH507H</a:t>
            </a:r>
          </a:p>
          <a:p>
            <a:r>
              <a:rPr lang="en-US" dirty="0" smtClean="0"/>
              <a:t>SAFS, University of Washington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58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im\Documents\gmtwork\wp\Fishery\inseas\ps_1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971" y="3584949"/>
            <a:ext cx="5123219" cy="395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home\gmtwork\wp\Fishery\inseas\2009b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033" y="3582296"/>
            <a:ext cx="5163633" cy="399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home\gmtwork\wp\Fishery\inseas\2010b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972" y="-42720"/>
            <a:ext cx="5123219" cy="39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home\gmtwork\wp\Fishery\inseas\2008b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105" y="-61113"/>
            <a:ext cx="5123219" cy="39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9" name="TextBox 9"/>
          <p:cNvSpPr txBox="1">
            <a:spLocks noChangeArrowheads="1"/>
          </p:cNvSpPr>
          <p:nvPr/>
        </p:nvSpPr>
        <p:spPr bwMode="auto">
          <a:xfrm>
            <a:off x="6335355" y="2286000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rgbClr val="FF0000"/>
                </a:solidFill>
              </a:rPr>
              <a:t>2010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510" name="TextBox 10"/>
          <p:cNvSpPr txBox="1">
            <a:spLocks noChangeArrowheads="1"/>
          </p:cNvSpPr>
          <p:nvPr/>
        </p:nvSpPr>
        <p:spPr bwMode="auto">
          <a:xfrm>
            <a:off x="6182955" y="5867400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rgbClr val="FF0000"/>
                </a:solidFill>
              </a:rPr>
              <a:t>2011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511" name="TextBox 11"/>
          <p:cNvSpPr txBox="1">
            <a:spLocks noChangeArrowheads="1"/>
          </p:cNvSpPr>
          <p:nvPr/>
        </p:nvSpPr>
        <p:spPr bwMode="auto">
          <a:xfrm>
            <a:off x="1458555" y="5943600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rgbClr val="FF0000"/>
                </a:solidFill>
              </a:rPr>
              <a:t>2009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513" name="TextBox 13"/>
          <p:cNvSpPr txBox="1">
            <a:spLocks noChangeArrowheads="1"/>
          </p:cNvSpPr>
          <p:nvPr/>
        </p:nvSpPr>
        <p:spPr bwMode="auto">
          <a:xfrm>
            <a:off x="1653025" y="2286000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rgbClr val="FF0000"/>
                </a:solidFill>
              </a:rPr>
              <a:t>2008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514" name="Rectangle 2"/>
          <p:cNvSpPr>
            <a:spLocks noGrp="1" noChangeArrowheads="1"/>
          </p:cNvSpPr>
          <p:nvPr>
            <p:ph type="title"/>
          </p:nvPr>
        </p:nvSpPr>
        <p:spPr>
          <a:xfrm>
            <a:off x="-609600" y="2743200"/>
            <a:ext cx="9753600" cy="1143000"/>
          </a:xfrm>
        </p:spPr>
        <p:txBody>
          <a:bodyPr>
            <a:normAutofit/>
          </a:bodyPr>
          <a:lstStyle/>
          <a:p>
            <a:pPr algn="r"/>
            <a:r>
              <a:rPr lang="en-US" sz="3600" dirty="0" smtClean="0"/>
              <a:t>Observed fishery </a:t>
            </a:r>
            <a:r>
              <a:rPr lang="en-US" sz="3600" dirty="0"/>
              <a:t>catch </a:t>
            </a:r>
            <a:r>
              <a:rPr lang="en-US" sz="3600" dirty="0" smtClean="0"/>
              <a:t>patterns—summer </a:t>
            </a:r>
            <a:endParaRPr lang="en-US" sz="36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371600" y="563880"/>
            <a:ext cx="2233175" cy="156972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600" dirty="0" smtClean="0"/>
              <a:t>	Scientific fishery</a:t>
            </a:r>
            <a:br>
              <a:rPr lang="en-US" sz="1600" dirty="0" smtClean="0"/>
            </a:br>
            <a:r>
              <a:rPr lang="en-US" sz="1600" dirty="0" smtClean="0"/>
              <a:t>observers monitor</a:t>
            </a:r>
            <a:br>
              <a:rPr lang="en-US" sz="1600" dirty="0" smtClean="0"/>
            </a:br>
            <a:r>
              <a:rPr lang="en-US" sz="1600" dirty="0" smtClean="0"/>
              <a:t>in-season catch to </a:t>
            </a:r>
            <a:br>
              <a:rPr lang="en-US" sz="1600" dirty="0" smtClean="0"/>
            </a:br>
            <a:r>
              <a:rPr lang="en-US" sz="1600" dirty="0" smtClean="0"/>
              <a:t>ensure catch&lt;TAC</a:t>
            </a:r>
            <a:br>
              <a:rPr lang="en-US" sz="1600" dirty="0" smtClean="0"/>
            </a:b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660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revor Branch\Documents\2012 FISH507 R graphics\Lecture 8 animation\Cole global whaling animation\global_whaling_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1000"/>
            <a:ext cx="914400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37554" y="6248400"/>
            <a:ext cx="2706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Creator: Cole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Monnahan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Data: International Whaling Commission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3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revor Branch\Documents\FISH507 R graphics\Lecture 10 animation\Figs\Mandelbrot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-381000"/>
            <a:ext cx="7620001" cy="7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8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3234" y="1219200"/>
            <a:ext cx="5791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http://www.youtube.com/watch?v=WAJE35wX1nQ</a:t>
            </a:r>
            <a:endParaRPr lang="en-US" sz="2000" dirty="0"/>
          </a:p>
          <a:p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www.youtube.com/watch?v=G_GBwuYuOOs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69334" y="381000"/>
            <a:ext cx="7239000" cy="838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Mandelbrot set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28573"/>
              </p:ext>
            </p:extLst>
          </p:nvPr>
        </p:nvGraphicFramePr>
        <p:xfrm>
          <a:off x="3598234" y="2362200"/>
          <a:ext cx="1981200" cy="1150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98234" y="2362200"/>
                        <a:ext cx="1981200" cy="1150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6934" y="3886199"/>
            <a:ext cx="754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Repeat this infinite times (</a:t>
            </a:r>
            <a:r>
              <a:rPr lang="en-US" sz="2400" i="1" dirty="0" smtClean="0"/>
              <a:t>n</a:t>
            </a:r>
            <a:r>
              <a:rPr lang="en-US" sz="2400" dirty="0" smtClean="0">
                <a:sym typeface="Wingdings" pitchFamily="2" charset="2"/>
              </a:rPr>
              <a:t>∞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If the function Z does not go to infinity, then </a:t>
            </a:r>
            <a:r>
              <a:rPr lang="en-US" sz="2400" i="1" dirty="0" smtClean="0"/>
              <a:t>c</a:t>
            </a:r>
            <a:r>
              <a:rPr lang="en-US" sz="2400" dirty="0" smtClean="0"/>
              <a:t> is in the Mandelbrot set</a:t>
            </a:r>
          </a:p>
          <a:p>
            <a:r>
              <a:rPr lang="en-US" sz="2400" dirty="0" smtClean="0"/>
              <a:t>(Complication: </a:t>
            </a:r>
            <a:r>
              <a:rPr lang="en-US" sz="2400" i="1" dirty="0" smtClean="0"/>
              <a:t>c</a:t>
            </a:r>
            <a:r>
              <a:rPr lang="en-US" sz="2400" dirty="0" smtClean="0"/>
              <a:t> is a complex number)</a:t>
            </a:r>
          </a:p>
          <a:p>
            <a:r>
              <a:rPr lang="en-US" sz="2400" dirty="0" smtClean="0"/>
              <a:t>Color related to number of iterations </a:t>
            </a:r>
            <a:r>
              <a:rPr lang="en-US" sz="2400" i="1" dirty="0" smtClean="0"/>
              <a:t>n</a:t>
            </a:r>
            <a:r>
              <a:rPr lang="en-US" sz="2400" dirty="0" smtClean="0"/>
              <a:t>. </a:t>
            </a:r>
          </a:p>
          <a:p>
            <a:r>
              <a:rPr lang="en-US" sz="2400" dirty="0"/>
              <a:t>More details: </a:t>
            </a:r>
            <a:r>
              <a:rPr lang="en-US" sz="2400" dirty="0">
                <a:hlinkClick r:id="rId7"/>
              </a:rPr>
              <a:t>http://warp.povusers.org/Mandelbrot</a:t>
            </a:r>
            <a:r>
              <a:rPr lang="en-US" sz="2400" dirty="0" smtClean="0">
                <a:hlinkClick r:id="rId7"/>
              </a:rPr>
              <a:t>/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33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Hans </a:t>
            </a:r>
            <a:r>
              <a:rPr lang="en-US" sz="3600" dirty="0" err="1" smtClean="0"/>
              <a:t>Rosling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200 countries and 200 years in four minutes</a:t>
            </a:r>
          </a:p>
          <a:p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www.youtube.com/watch?v=jbkSRLYSojo</a:t>
            </a:r>
            <a:r>
              <a:rPr lang="en-US" sz="2400" dirty="0" smtClean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896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Takes longer to understand data</a:t>
            </a:r>
          </a:p>
          <a:p>
            <a:r>
              <a:rPr lang="en-US" dirty="0" smtClean="0"/>
              <a:t>But more engaging</a:t>
            </a:r>
            <a:endParaRPr lang="en-US" dirty="0"/>
          </a:p>
          <a:p>
            <a:r>
              <a:rPr lang="en-US" dirty="0" smtClean="0"/>
              <a:t>More multi-dimensional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172200"/>
            <a:ext cx="8229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Fisher D (2010)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Animation for visualization: opportunities and drawbacks.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329-352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in J. Steele and </a:t>
            </a: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N.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Iliinsky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, editors. Data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visualization: looking at data through the eyes of experts. O'Reilly, Beijing.</a:t>
            </a:r>
          </a:p>
        </p:txBody>
      </p:sp>
    </p:spTree>
    <p:extLst>
      <p:ext uri="{BB962C8B-B14F-4D97-AF65-F5344CB8AC3E}">
        <p14:creationId xmlns:p14="http://schemas.microsoft.com/office/powerpoint/2010/main" val="18697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 smtClean="0"/>
              <a:t>Flights arriving at and departing from the U.S.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529496" y="6248400"/>
            <a:ext cx="6616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Koblin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A &amp;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Klump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V (2010)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Flight patterns: a deep dive.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91-102 in J. Steele and N.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Iliinsky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editors. 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visualization: looking at data through the eyes of experts. O'Reilly,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Beijing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6324600" cy="483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34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93466"/>
            <a:ext cx="7162800" cy="547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9496" y="6248400"/>
            <a:ext cx="6616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Koblin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A &amp;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Klump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V (2010)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Flight patterns: a deep dive.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91-102 in J. Steele and N.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Iliinsky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editors. 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visualization: looking at data through the eyes of experts. O'Reilly,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Beijing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1981200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plotted: August </a:t>
            </a:r>
            <a:r>
              <a:rPr lang="en-US" dirty="0"/>
              <a:t>12–13, 2008, </a:t>
            </a:r>
            <a:r>
              <a:rPr lang="en-US" dirty="0" smtClean="0"/>
              <a:t>includes </a:t>
            </a:r>
            <a:r>
              <a:rPr lang="en-US" dirty="0"/>
              <a:t>205,514 flights, sampled every minute, for a total </a:t>
            </a:r>
            <a:r>
              <a:rPr lang="en-US" dirty="0" smtClean="0"/>
              <a:t>of 26,552,304 </a:t>
            </a:r>
            <a:r>
              <a:rPr lang="en-US" dirty="0"/>
              <a:t>data </a:t>
            </a:r>
            <a:r>
              <a:rPr lang="en-US" dirty="0" smtClean="0"/>
              <a:t>points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http://users.design.ucla.edu/~akoblin/work/faa/color.html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http://www.aaronkoblin.com/work/flightpatterns/FPWeb_Final_3.mov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ocean health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http://www.oceanhealthindex.org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Central limit theorem</a:t>
            </a:r>
            <a:endParaRPr lang="en-US" sz="3600" dirty="0"/>
          </a:p>
        </p:txBody>
      </p:sp>
      <p:pic>
        <p:nvPicPr>
          <p:cNvPr id="1030" name="Picture 6" descr="C:\Users\Trevor Branch\Documents\FISH507 R graphics\Lecture 10 animation\Figs\normal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" y="1967921"/>
            <a:ext cx="45720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revor Branch\Documents\FISH507 R graphics\Lecture 10 animation\Figs\normal1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12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3161" y="1852652"/>
            <a:ext cx="393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4000 draws of </a:t>
            </a:r>
            <a:r>
              <a:rPr lang="en-US" b="1" dirty="0" smtClean="0"/>
              <a:t>3</a:t>
            </a:r>
            <a:r>
              <a:rPr lang="en-US" dirty="0" smtClean="0"/>
              <a:t> numbers from U[0,100]</a:t>
            </a:r>
          </a:p>
          <a:p>
            <a:pPr algn="ctr"/>
            <a:r>
              <a:rPr lang="en-US" dirty="0" smtClean="0"/>
              <a:t>distribution of means plotted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9510" y="1852652"/>
            <a:ext cx="405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4000 draws of </a:t>
            </a:r>
            <a:r>
              <a:rPr lang="en-US" b="1" dirty="0" smtClean="0"/>
              <a:t>10</a:t>
            </a:r>
            <a:r>
              <a:rPr lang="en-US" dirty="0" smtClean="0"/>
              <a:t> numbers from U[0,100]</a:t>
            </a:r>
          </a:p>
          <a:p>
            <a:pPr algn="ctr"/>
            <a:r>
              <a:rPr lang="en-US" dirty="0" smtClean="0"/>
              <a:t>distribution of means plotted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836" y="914400"/>
            <a:ext cx="765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 the mean of a sufficiently large number of independent random variables, each with finite mean and variance, will be approximately normally </a:t>
            </a:r>
            <a:r>
              <a:rPr lang="en-US" dirty="0" smtClean="0"/>
              <a:t>distributed”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revor Branch\Documents\FISH507 R graphics\Lecture 10 animation\Figs\poiss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8947" y="480367"/>
            <a:ext cx="7943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Exercise 1: 1000 means from a Poisson(lambda=1) distribution</a:t>
            </a:r>
          </a:p>
          <a:p>
            <a:pPr algn="ctr"/>
            <a:r>
              <a:rPr lang="en-US" sz="2400" dirty="0" smtClean="0"/>
              <a:t>means of 1,2,3,…,100 samples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48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527</Words>
  <Application>Microsoft Office PowerPoint</Application>
  <PresentationFormat>On-screen Show (4:3)</PresentationFormat>
  <Paragraphs>70</Paragraphs>
  <Slides>13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MathType 6.0 Equation</vt:lpstr>
      <vt:lpstr>Lecture 8: creating  animations in R</vt:lpstr>
      <vt:lpstr>Hans Rosling</vt:lpstr>
      <vt:lpstr>Animation</vt:lpstr>
      <vt:lpstr>Flights arriving at and departing from the U.S.</vt:lpstr>
      <vt:lpstr>PowerPoint Presentation</vt:lpstr>
      <vt:lpstr>PowerPoint Presentation</vt:lpstr>
      <vt:lpstr>Global ocean health index</vt:lpstr>
      <vt:lpstr>Central limit theorem</vt:lpstr>
      <vt:lpstr>PowerPoint Presentation</vt:lpstr>
      <vt:lpstr>Observed fishery catch patterns—summer </vt:lpstr>
      <vt:lpstr>PowerPoint Presentation</vt:lpstr>
      <vt:lpstr>PowerPoint Presentation</vt:lpstr>
      <vt:lpstr>The Mandelbrot set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imagery in R</dc:title>
  <dc:creator>Trevor Branch</dc:creator>
  <cp:lastModifiedBy>Trevor Branch</cp:lastModifiedBy>
  <cp:revision>33</cp:revision>
  <dcterms:created xsi:type="dcterms:W3CDTF">2011-08-30T21:59:15Z</dcterms:created>
  <dcterms:modified xsi:type="dcterms:W3CDTF">2012-11-14T07:51:43Z</dcterms:modified>
</cp:coreProperties>
</file>